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73" r:id="rId4"/>
    <p:sldId id="284" r:id="rId5"/>
    <p:sldId id="271" r:id="rId6"/>
    <p:sldId id="272" r:id="rId7"/>
    <p:sldId id="275" r:id="rId8"/>
    <p:sldId id="285" r:id="rId9"/>
    <p:sldId id="274" r:id="rId10"/>
    <p:sldId id="28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D4454A-21D2-4F2A-9D8A-414CD520C15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8F0A87-FE4A-47E6-B3A8-3A7E614CD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8851F-93FE-45A4-B178-B7F6DCCF8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B781-5CE6-49C0-A9BE-81713F77C93F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BDA3-1D1F-484A-B36E-A585D03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mmps.sandia.gov/" TargetMode="External"/><Relationship Id="rId7" Type="http://schemas.openxmlformats.org/officeDocument/2006/relationships/image" Target="../media/image54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hyperlink" Target="http://lammps.sandia.gov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pper.org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cams.de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786" y="1295400"/>
            <a:ext cx="615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MAE 256 - Nanomechanics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0785" y="3135086"/>
            <a:ext cx="310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Tim </a:t>
            </a:r>
            <a:r>
              <a:rPr lang="en-US" sz="2400" dirty="0" smtClean="0"/>
              <a:t>Rupert</a:t>
            </a:r>
          </a:p>
          <a:p>
            <a:pPr algn="ctr"/>
            <a:r>
              <a:rPr lang="en-US" sz="2400" i="1" dirty="0" smtClean="0"/>
              <a:t>Winter 2020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20784" y="5138057"/>
            <a:ext cx="3102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Atomic Scale Modeling for Mechanics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61" y="4739786"/>
            <a:ext cx="1669305" cy="166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8" y="4540695"/>
            <a:ext cx="2752436" cy="20643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4" y="4119226"/>
            <a:ext cx="4010783" cy="270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Interatomic Potentials - II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7779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Potentials can get even more complicated to account for bond angle.  This is necessary for materials which are directionally bonded, such as ceramics and semiconductors.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10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5" y="4855603"/>
            <a:ext cx="1533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1" y="5422066"/>
            <a:ext cx="3249387" cy="136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5921829"/>
            <a:ext cx="1190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435" y="429298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Force Calculation:</a:t>
            </a:r>
            <a:endParaRPr lang="en-US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5500" y="4477653"/>
            <a:ext cx="297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Derivation of the potential energy w.r.t. distance gives us force, which we can then plug into Newton’s equations.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4" y="1876955"/>
            <a:ext cx="3222243" cy="22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885" y="1424269"/>
            <a:ext cx="310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Angular Potentials:</a:t>
            </a:r>
            <a:r>
              <a:rPr lang="en-US" dirty="0" smtClean="0"/>
              <a:t> (e.g., Si)</a:t>
            </a:r>
            <a:endParaRPr lang="en-US" i="1" u="sng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9" y="3382782"/>
            <a:ext cx="4258355" cy="57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4" y="2684272"/>
            <a:ext cx="3412671" cy="6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67844" y="1545537"/>
            <a:ext cx="4838700" cy="662836"/>
            <a:chOff x="3967844" y="1608935"/>
            <a:chExt cx="4838700" cy="662836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844" y="1608935"/>
              <a:ext cx="4838700" cy="66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67397" y="1908786"/>
              <a:ext cx="337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7340" y="1918581"/>
              <a:ext cx="337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14303" y="2314940"/>
            <a:ext cx="214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err="1" smtClean="0"/>
              <a:t>Stillinger</a:t>
            </a:r>
            <a:r>
              <a:rPr lang="en-US" i="1" u="sng" dirty="0" smtClean="0"/>
              <a:t>-Weber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5155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 Integration Scheme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6658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Armed with the masses, positions, and forces on our particles, we can integrate Newton’s equations of motion to find the positions and velocities of our atoms after a given time step.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8545" y="5555673"/>
            <a:ext cx="455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While creating codes to efficiently perform this integration and numerical schemes to speed it up were an important research task, you will likely never need to worry about this.</a:t>
            </a:r>
            <a:endParaRPr lang="en-US" dirty="0"/>
          </a:p>
        </p:txBody>
      </p:sp>
      <p:pic>
        <p:nvPicPr>
          <p:cNvPr id="3076" name="Picture 4" descr="http://lammps.sandia.gov/movi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5" y="5472638"/>
            <a:ext cx="3367850" cy="9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8164" y="6428509"/>
            <a:ext cx="275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http://lammps.sandia.gov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8545" y="1709057"/>
            <a:ext cx="20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Discretize in time…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7191" y="1709057"/>
                <a:ext cx="6977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91" y="1709057"/>
                <a:ext cx="697748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6564" y="2540452"/>
            <a:ext cx="45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 a Taylor expansion of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around </a:t>
            </a:r>
            <a:r>
              <a:rPr lang="en-US" i="1" dirty="0" smtClean="0"/>
              <a:t>t</a:t>
            </a:r>
            <a:r>
              <a:rPr lang="en-US" i="1" baseline="-25000" dirty="0" smtClean="0"/>
              <a:t>o</a:t>
            </a:r>
            <a:r>
              <a:rPr lang="en-US" i="1" dirty="0" smtClean="0"/>
              <a:t> …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03" y="2266365"/>
            <a:ext cx="3646714" cy="57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13" y="2739211"/>
            <a:ext cx="3646818" cy="48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48" y="3376614"/>
            <a:ext cx="5364617" cy="5300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0945" y="3456959"/>
            <a:ext cx="20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Summing gives…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68143" y="4005943"/>
            <a:ext cx="108857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6256" y="4419600"/>
            <a:ext cx="113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Positions at </a:t>
            </a:r>
            <a:r>
              <a:rPr lang="en-US" i="1" dirty="0" smtClean="0"/>
              <a:t>t</a:t>
            </a:r>
            <a:r>
              <a:rPr lang="en-US" i="1" baseline="-25000" dirty="0" smtClean="0"/>
              <a:t>o</a:t>
            </a:r>
            <a:endParaRPr lang="en-US" i="1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78107" y="4005943"/>
            <a:ext cx="108857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6220" y="4419600"/>
            <a:ext cx="113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Positions at </a:t>
            </a:r>
            <a:r>
              <a:rPr lang="en-US" i="1" dirty="0" smtClean="0"/>
              <a:t>t</a:t>
            </a:r>
            <a:r>
              <a:rPr lang="en-US" i="1" baseline="-25000" dirty="0" smtClean="0"/>
              <a:t>o</a:t>
            </a:r>
            <a:r>
              <a:rPr lang="en-US" i="1" dirty="0" smtClean="0"/>
              <a:t>-</a:t>
            </a:r>
            <a:r>
              <a:rPr lang="el-GR" i="1" dirty="0" smtClean="0"/>
              <a:t>Δ</a:t>
            </a:r>
            <a:r>
              <a:rPr lang="en-US" i="1" dirty="0" smtClean="0"/>
              <a:t>t</a:t>
            </a:r>
            <a:endParaRPr lang="en-US" i="1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78745" y="4005942"/>
            <a:ext cx="108857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6857" y="4419599"/>
            <a:ext cx="157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Accelerations at </a:t>
            </a:r>
            <a:r>
              <a:rPr lang="en-US" i="1" dirty="0" smtClean="0"/>
              <a:t>t</a:t>
            </a:r>
            <a:r>
              <a:rPr lang="en-US" i="1" baseline="-25000" dirty="0" smtClean="0"/>
              <a:t>o</a:t>
            </a:r>
            <a:endParaRPr lang="en-US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945" y="4142600"/>
            <a:ext cx="395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now have a direct link between the new positions and the old positions and the acceleration!  This is called the </a:t>
            </a:r>
            <a:r>
              <a:rPr lang="en-US" b="1" i="1" u="sng" dirty="0" err="1" smtClean="0"/>
              <a:t>Verlet</a:t>
            </a:r>
            <a:r>
              <a:rPr lang="en-US" b="1" i="1" u="sng" dirty="0" smtClean="0"/>
              <a:t> Central Difference Algorithm</a:t>
            </a:r>
            <a:r>
              <a:rPr lang="en-US" dirty="0" smtClean="0"/>
              <a:t>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5" grpId="0"/>
      <p:bldP spid="12" grpId="0"/>
      <p:bldP spid="20" grpId="0"/>
      <p:bldP spid="2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49" y="4239985"/>
            <a:ext cx="2680634" cy="252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Case Study: Diffusion, GB Migration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91986" y="866587"/>
            <a:ext cx="676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diffusion constant relates to the ability of a particle to move a distance </a:t>
            </a:r>
            <a:r>
              <a:rPr lang="el-GR" dirty="0" smtClean="0"/>
              <a:t>Δ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over a time </a:t>
            </a:r>
            <a:r>
              <a:rPr lang="el-GR" dirty="0" smtClean="0"/>
              <a:t>Δ</a:t>
            </a:r>
            <a:r>
              <a:rPr lang="en-US" dirty="0" smtClean="0"/>
              <a:t>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1372" y="1924263"/>
                <a:ext cx="14811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2" y="1924263"/>
                <a:ext cx="1481111" cy="648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cs.rochester.edu/~kautz/walksat/random-wal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04" y="1969532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372" y="2880982"/>
            <a:ext cx="183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 = </a:t>
            </a:r>
            <a:r>
              <a:rPr lang="en-US" sz="1600" dirty="0" smtClean="0"/>
              <a:t>dimensionality of the system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102429" y="1600200"/>
            <a:ext cx="225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Random Walk</a:t>
            </a:r>
            <a:endParaRPr lang="en-US" i="1" u="sng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89514" y="2729490"/>
            <a:ext cx="1719943" cy="253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3429" y="3141694"/>
            <a:ext cx="59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89" y="4397829"/>
            <a:ext cx="1943535" cy="24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" y="4459969"/>
            <a:ext cx="3807775" cy="196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3653" y="3814797"/>
            <a:ext cx="333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Alternatively, one could track GB motion and extract mobility.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5" y="3828502"/>
            <a:ext cx="1608147" cy="55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www.personal.psu.edu/saj169/PercolationRW/RWrmsdis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22" y="1784866"/>
            <a:ext cx="3084599" cy="19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268994" y="2923406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35051" y="2564177"/>
            <a:ext cx="0" cy="359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3678" y="3013852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→ 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7517" y="6496322"/>
            <a:ext cx="2751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Deng et al., </a:t>
            </a:r>
            <a:r>
              <a:rPr lang="en-US" sz="1200" i="1" dirty="0" smtClean="0"/>
              <a:t>Appl. 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</a:t>
            </a:r>
            <a:r>
              <a:rPr lang="en-US" sz="1200" dirty="0" smtClean="0"/>
              <a:t> (2012).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2" grpId="0"/>
      <p:bldP spid="13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Monte Carlo Techniques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769602"/>
            <a:ext cx="851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Instead of using deterministic methods and averaging over time, one could average over all possible microscopic states to find macroscopic properties.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13" y="2749255"/>
            <a:ext cx="46005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8" y="1415933"/>
            <a:ext cx="7164099" cy="121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0" y="2629136"/>
            <a:ext cx="4132905" cy="77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109" y="3710823"/>
            <a:ext cx="31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density distribution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54010" y="3322853"/>
            <a:ext cx="318655" cy="3624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://upload.wikimedia.org/wikipedia/commons/thumb/8/84/Pi_30K.gif/220px-Pi_30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0" y="4274121"/>
            <a:ext cx="2441119" cy="24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3222" y="6026728"/>
            <a:ext cx="603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cannot know and describe </a:t>
            </a:r>
            <a:r>
              <a:rPr lang="en-US" b="1" i="1" u="sng" dirty="0" smtClean="0"/>
              <a:t>all</a:t>
            </a:r>
            <a:r>
              <a:rPr lang="en-US" dirty="0" smtClean="0"/>
              <a:t> possible states.  The trick to MC is to find an intelligent way to probe this phase space.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6982" y="4447113"/>
            <a:ext cx="45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calculate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8701" y="4853451"/>
            <a:ext cx="364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andomly sample phase 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Mark if we hit inside or outside the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4620" y="4991568"/>
                <a:ext cx="2237472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620" y="4991568"/>
                <a:ext cx="2237472" cy="7921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49" y="5562176"/>
            <a:ext cx="1998951" cy="7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Metropolis Algorithm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73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Couple statistical mechanics framework with the idea of thermally-activated physics.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" y="1305346"/>
            <a:ext cx="7573389" cy="43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309" y="5943602"/>
            <a:ext cx="349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preferentially sample the minimum energy state!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99" y="5640288"/>
            <a:ext cx="3037987" cy="11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4101" idx="0"/>
            <a:endCxn id="4101" idx="2"/>
          </p:cNvCxnSpPr>
          <p:nvPr/>
        </p:nvCxnSpPr>
        <p:spPr>
          <a:xfrm>
            <a:off x="5214493" y="5640288"/>
            <a:ext cx="0" cy="11802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14493" y="6034065"/>
            <a:ext cx="7983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14491" y="5652640"/>
            <a:ext cx="232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from 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99" y="1900919"/>
            <a:ext cx="3138558" cy="23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Case Study, Implementation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866587"/>
            <a:ext cx="851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 at alloying Ni with W atoms.  Experiments show that increasing W composition decreases grain size.  What causes this?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50" y="2177755"/>
            <a:ext cx="1548042" cy="38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230" y="6105343"/>
            <a:ext cx="357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Like MD, the majority of the hard work has been done for you!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2096181"/>
            <a:ext cx="3580589" cy="35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871" y="1682524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Experimental Data</a:t>
            </a:r>
            <a:endParaRPr lang="en-US" i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35" y="1540683"/>
            <a:ext cx="26098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4414" y="1594492"/>
            <a:ext cx="113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= Ni</a:t>
            </a:r>
          </a:p>
          <a:p>
            <a:r>
              <a:rPr lang="en-US" dirty="0" smtClean="0"/>
              <a:t>Red = W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71" y="5753031"/>
            <a:ext cx="3138487" cy="34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44" y="3592212"/>
            <a:ext cx="2653514" cy="216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87793" y="6428509"/>
            <a:ext cx="275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http://spparks.sandia.gov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90944" y="5671457"/>
            <a:ext cx="2751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Detor</a:t>
            </a:r>
            <a:r>
              <a:rPr lang="en-US" sz="1200" dirty="0" smtClean="0"/>
              <a:t> et al.,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Mat.</a:t>
            </a:r>
            <a:r>
              <a:rPr lang="en-US" sz="1200" dirty="0" smtClean="0"/>
              <a:t> (2007).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60471" y="6138001"/>
            <a:ext cx="2778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Detor</a:t>
            </a:r>
            <a:r>
              <a:rPr lang="en-US" sz="1200" dirty="0" smtClean="0"/>
              <a:t> and Schuh,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Mat.</a:t>
            </a:r>
            <a:r>
              <a:rPr lang="en-US" sz="1200" dirty="0" smtClean="0"/>
              <a:t> (2007).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MD versus MC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866587"/>
            <a:ext cx="851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Like everything in life, there are pluses and minuses to both methods.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3029" y="1349822"/>
            <a:ext cx="4332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Molecular Dynamics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capture dynamic events (dislocation interactions, kinetics of GB motion, twinning,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model nonequilibrium processes and microstructures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calculate transport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required info can be derived from first principles (quantum mechanics)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not know if you have reached an equilibrium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7684" y="1349823"/>
            <a:ext cx="4049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Monte Carlo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access equilibrium configurations, but does not provide info about how system moved from A to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Better for simulating phase transitions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simulate the effects of varying the number of particles in your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objective definition of time!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4" y="3756752"/>
            <a:ext cx="4085153" cy="181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" y="4464091"/>
            <a:ext cx="2830185" cy="124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68" y="6251923"/>
            <a:ext cx="2584675" cy="5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47" y="5616639"/>
            <a:ext cx="3182711" cy="63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99" y="5576133"/>
            <a:ext cx="2193129" cy="67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46" y="3784831"/>
            <a:ext cx="2565294" cy="27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Model Materials?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716275"/>
            <a:ext cx="851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Modeling lets you see things that are difficult or even impossible to observe through direct experimentation.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230" y="1336994"/>
            <a:ext cx="561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Control of environment (isolate important phenomena)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Resolution beyond what is experimentally possible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Prediction without experimentation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experiment is impossible…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6" y="4447825"/>
            <a:ext cx="2590860" cy="211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1" y="1705053"/>
            <a:ext cx="2431029" cy="18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2696" y="1339725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Experimental:</a:t>
            </a:r>
            <a:endParaRPr lang="en-US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945095" y="3600165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Calculated:</a:t>
            </a:r>
            <a:endParaRPr lang="en-US" i="1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5" y="2487219"/>
            <a:ext cx="5013250" cy="179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93" y="4688320"/>
            <a:ext cx="2150793" cy="17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3" y="4181066"/>
            <a:ext cx="1465150" cy="2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5233" y="4158641"/>
            <a:ext cx="4158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Singh et al., </a:t>
            </a:r>
            <a:r>
              <a:rPr lang="en-US" sz="1200" i="1" dirty="0" smtClean="0"/>
              <a:t>Scripta Mat.</a:t>
            </a:r>
            <a:r>
              <a:rPr lang="en-US" sz="1200" dirty="0" smtClean="0"/>
              <a:t> (2011).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100" y="6563332"/>
            <a:ext cx="2778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Detor</a:t>
            </a:r>
            <a:r>
              <a:rPr lang="en-US" sz="1200" dirty="0" smtClean="0"/>
              <a:t> and Schuh,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Mat.</a:t>
            </a:r>
            <a:r>
              <a:rPr lang="en-US" sz="1200" dirty="0" smtClean="0"/>
              <a:t> (2007).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999815" y="6550500"/>
            <a:ext cx="2080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MIT </a:t>
            </a:r>
            <a:r>
              <a:rPr lang="en-US" sz="1200" dirty="0" err="1" smtClean="0"/>
              <a:t>OpenCourseWare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32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6" grpId="0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Simulation versus Modeling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866587"/>
            <a:ext cx="877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is the imitation of a real-world process or system over time.  This requires one to make no assumptions about the process.  Modeling is the act of isolating a subsystem or process and then observing the outcomes.  This requires assumptions to be made and requires an understanding of the connection between the subsystem and the material.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3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2" y="2348696"/>
            <a:ext cx="8463870" cy="42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56657" y="206691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Real Situation:</a:t>
            </a:r>
            <a:endParaRPr lang="en-US" i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279571" y="206691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Model:</a:t>
            </a:r>
            <a:endParaRPr lang="en-US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711430" y="6548575"/>
            <a:ext cx="428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Massachusetts Bay Transportation Authority.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002" y="6548575"/>
            <a:ext cx="428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Google Maps.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Simulation versus Modeling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783459"/>
            <a:ext cx="877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is the imitation of a real-world process or system over time.  This requires one to make no assumptions about the process.  Modeling is the act of isolating a subsystem or process and then observing the outcomes.  This requires assumptions to be made and requires an understanding of the connection between the subsystem and the material.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74" y="6314306"/>
            <a:ext cx="841465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hardest part of computing is knowing what to compute.”  - </a:t>
            </a:r>
            <a:r>
              <a:rPr lang="en-US" i="1" dirty="0" err="1" smtClean="0"/>
              <a:t>Gerbrand</a:t>
            </a:r>
            <a:r>
              <a:rPr lang="en-US" i="1" dirty="0" smtClean="0"/>
              <a:t> </a:t>
            </a:r>
            <a:r>
              <a:rPr lang="en-US" i="1" dirty="0" err="1" smtClean="0"/>
              <a:t>Ceder</a:t>
            </a:r>
            <a:r>
              <a:rPr lang="en-US" i="1" dirty="0" smtClean="0"/>
              <a:t> (</a:t>
            </a:r>
            <a:r>
              <a:rPr lang="en-US" i="1" dirty="0" err="1" smtClean="0"/>
              <a:t>UCB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38146" y="2014242"/>
            <a:ext cx="224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Corrosion of Copper:</a:t>
            </a:r>
            <a:endParaRPr lang="en-US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1510" y="4741165"/>
            <a:ext cx="4702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Exact alloy 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Changes to surface structure and chemistry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Complete representation of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Perfect representation of atomic interactions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Evolution of material and environment</a:t>
            </a:r>
            <a:endParaRPr lang="en-US" dirty="0"/>
          </a:p>
        </p:txBody>
      </p:sp>
      <p:pic>
        <p:nvPicPr>
          <p:cNvPr id="2052" name="Picture 4" descr="http://www.copper.org/applications/plumbing/techcorner/images/erosion_cor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0" y="2351598"/>
            <a:ext cx="2841175" cy="21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5" y="2294356"/>
            <a:ext cx="3091543" cy="255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9438" y="5252763"/>
            <a:ext cx="348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know the science of the field you are interested in to know what to compute!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47" y="2080984"/>
            <a:ext cx="2292453" cy="31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699147" y="4397829"/>
            <a:ext cx="469095" cy="1693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6570" y="4458272"/>
            <a:ext cx="85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33694" y="2816574"/>
            <a:ext cx="1067306" cy="103696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71315" y="2613718"/>
            <a:ext cx="110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Chlorine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70914" y="2251582"/>
            <a:ext cx="1030916" cy="6665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77150" y="2001594"/>
            <a:ext cx="151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Chlorine + hydroxide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632" y="4427021"/>
            <a:ext cx="2389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http://www.copper.org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91994" y="4840478"/>
            <a:ext cx="4158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Jeon</a:t>
            </a:r>
            <a:r>
              <a:rPr lang="en-US" sz="1200" dirty="0" smtClean="0"/>
              <a:t> et al., </a:t>
            </a:r>
            <a:r>
              <a:rPr lang="en-US" sz="1200" i="1" dirty="0" smtClean="0"/>
              <a:t>J. Chem. Phys.</a:t>
            </a:r>
            <a:r>
              <a:rPr lang="en-US" sz="1200" dirty="0" smtClean="0"/>
              <a:t> (2011).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34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7" grpId="0"/>
      <p:bldP spid="2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174"/>
            <a:ext cx="3912255" cy="26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Modeling Across Length Scales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866587"/>
            <a:ext cx="851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variety of modeling techniques are available, often with a trade-off between the time and length scales that can be captured.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http://www.icams.de/cms/upload/01_home/01_research_at_icams/length_scales_1024x7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6" y="4215521"/>
            <a:ext cx="3464959" cy="26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1440" y="1514677"/>
            <a:ext cx="326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Radiation Damage in Cu:</a:t>
            </a:r>
          </a:p>
          <a:p>
            <a:pPr algn="ctr"/>
            <a:r>
              <a:rPr lang="en-US" dirty="0" smtClean="0"/>
              <a:t>(First example of atomistic modeling in materials)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7310" y="6165258"/>
            <a:ext cx="309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Gibson JB, et al. </a:t>
            </a:r>
            <a:r>
              <a:rPr lang="en-US" sz="1200" i="1" dirty="0" smtClean="0"/>
              <a:t>Physical Review</a:t>
            </a:r>
            <a:r>
              <a:rPr lang="en-US" sz="1200" dirty="0" smtClean="0"/>
              <a:t> (1960). (posted online)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70919" y="2251582"/>
            <a:ext cx="149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most important for your problem?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5941" y="4634415"/>
            <a:ext cx="1698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 in length scales also roughly mirrors the field of emphasis.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427514"/>
            <a:ext cx="1158504" cy="10243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01" y="2427514"/>
            <a:ext cx="3518363" cy="373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1997" y="1837842"/>
            <a:ext cx="13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Classical Particles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055" y="3784154"/>
            <a:ext cx="13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Quantum Particles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9333" y="1514677"/>
            <a:ext cx="229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Representative Volume Element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5" y="6538586"/>
            <a:ext cx="1748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http://www.icams.de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4507" y="3555726"/>
            <a:ext cx="2168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Prof. Markus Buehler, MIT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 animBg="1"/>
      <p:bldP spid="13" grpId="0"/>
      <p:bldP spid="18" grpId="0"/>
      <p:bldP spid="19" grpId="0"/>
      <p:bldP spid="7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"/>
          <a:stretch/>
        </p:blipFill>
        <p:spPr bwMode="auto">
          <a:xfrm>
            <a:off x="4176716" y="4286931"/>
            <a:ext cx="4912858" cy="248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Molecular Dynamics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777938"/>
            <a:ext cx="851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Molecular dynamics is an atomistic modeling technique that lets a system evolve over time by integrating Newton’s equations of motion. It is a </a:t>
            </a:r>
            <a:r>
              <a:rPr lang="en-US" b="1" i="1" u="sng" dirty="0" smtClean="0"/>
              <a:t>deterministic technique</a:t>
            </a:r>
            <a:r>
              <a:rPr lang="en-US" dirty="0" smtClean="0"/>
              <a:t>.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83629" y="3929746"/>
            <a:ext cx="336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Basic Numerical Scheme of MD:</a:t>
            </a:r>
            <a:endParaRPr lang="en-US" i="1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5" y="1635232"/>
            <a:ext cx="13525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2" y="1710072"/>
            <a:ext cx="3012622" cy="4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0" y="1635232"/>
            <a:ext cx="4256215" cy="18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8946" y="3640600"/>
            <a:ext cx="341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Potential energy as a function of atom separation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" y="6069848"/>
            <a:ext cx="2351313" cy="65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4" y="2268899"/>
            <a:ext cx="4532170" cy="14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0" y="4279892"/>
            <a:ext cx="4131534" cy="17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2475" y="3369501"/>
            <a:ext cx="284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Prof. Markus Buehler, MIT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14" y="5186662"/>
            <a:ext cx="1894566" cy="166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 Setup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30" y="764933"/>
            <a:ext cx="851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define initial atom positions, boundary conditions for your computational cell, and thermodynamic ensemble (what do we keep constant?).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7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6"/>
          <a:stretch/>
        </p:blipFill>
        <p:spPr bwMode="auto">
          <a:xfrm>
            <a:off x="185058" y="1752014"/>
            <a:ext cx="3886199" cy="155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7982" y="1382682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Build Specimen:</a:t>
            </a:r>
            <a:endParaRPr lang="en-US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85115" y="1459078"/>
            <a:ext cx="248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Boundary Conditions:</a:t>
            </a:r>
            <a:endParaRPr lang="en-US" i="1" u="sng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80" y="1973809"/>
            <a:ext cx="1839686" cy="18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2853" y="1668814"/>
            <a:ext cx="118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Periodic</a:t>
            </a:r>
            <a:endParaRPr lang="en-US" b="1" i="1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97" y="2038146"/>
            <a:ext cx="1944617" cy="140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08" y="3980989"/>
            <a:ext cx="2960914" cy="17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1013" y="3774353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Free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55378" y="5365230"/>
            <a:ext cx="6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Fixed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959019"/>
            <a:ext cx="1687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always consider how BCs affect the process you are modeling.</a:t>
            </a:r>
            <a:endParaRPr lang="en-US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69" y="6082836"/>
            <a:ext cx="1076479" cy="7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26805" y="3752517"/>
            <a:ext cx="1928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 of our system is set by giving a distribution of velocities.</a:t>
            </a:r>
            <a:endParaRPr lang="en-US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10" y="6050727"/>
            <a:ext cx="1337920" cy="80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42112" y="5763844"/>
            <a:ext cx="362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Maxwell-Boltzmann Statistics</a:t>
            </a:r>
            <a:endParaRPr lang="en-US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19448" y="3655820"/>
            <a:ext cx="238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Prof. Markus Buehler, MIT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0" y="3465878"/>
            <a:ext cx="2067694" cy="27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6450245"/>
            <a:ext cx="2751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Huang et al., </a:t>
            </a:r>
            <a:r>
              <a:rPr lang="en-US" sz="1200" i="1" dirty="0" smtClean="0"/>
              <a:t>MRS Bull.</a:t>
            </a:r>
            <a:r>
              <a:rPr lang="en-US" sz="1200" dirty="0" smtClean="0"/>
              <a:t> (2009).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7" grpId="0"/>
      <p:bldP spid="8" grpId="0"/>
      <p:bldP spid="20" grpId="0"/>
      <p:bldP spid="9" grpId="0"/>
      <p:bldP spid="11" grpId="0"/>
      <p:bldP spid="12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4548646"/>
            <a:ext cx="3823856" cy="208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" y="1821817"/>
            <a:ext cx="2839067" cy="30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81" y="4555038"/>
            <a:ext cx="2435557" cy="165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Interatomic Potentials - 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7779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compute forces between atoms, we need to know how potential energy changes as a function of separation distance.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AAF9-068B-4430-A0CF-53C455C25249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014" y="4777907"/>
            <a:ext cx="344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Many Body Potentials:</a:t>
            </a:r>
          </a:p>
          <a:p>
            <a:r>
              <a:rPr lang="en-US" dirty="0" smtClean="0"/>
              <a:t>Add a term for electron density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640" y="1188734"/>
            <a:ext cx="424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Pair Potentials: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Assume that only atomic spacing matters</a:t>
            </a:r>
            <a:endParaRPr lang="en-US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059502" y="2200778"/>
            <a:ext cx="214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Lennard</a:t>
            </a:r>
            <a:r>
              <a:rPr lang="en-US" b="1" i="1" dirty="0" smtClean="0"/>
              <a:t>-Jones</a:t>
            </a:r>
            <a:endParaRPr lang="en-US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97" y="2570110"/>
            <a:ext cx="3173557" cy="8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377060"/>
            <a:ext cx="1809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3554" y="1424269"/>
            <a:ext cx="3340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Limited number of fitting parameters means only a few properties can be recreated. We cannot recreate defect energies, all elastic constants, etc.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74" y="3731420"/>
            <a:ext cx="2850504" cy="72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3496" y="3085089"/>
            <a:ext cx="244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also miss important surface physics.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1" y="5692919"/>
            <a:ext cx="2171700" cy="72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017" y="5404621"/>
            <a:ext cx="33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Embedded Atom Method (EAM)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5014" y="6419540"/>
            <a:ext cx="458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Tabulated to fit real material properties.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1792" y="6599239"/>
            <a:ext cx="284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Prof. Markus Buehler, MIT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29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7" grpId="0"/>
      <p:bldP spid="17" grpId="0"/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47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EAM for Ni</a:t>
            </a:r>
            <a:endParaRPr lang="en-US" sz="2800" dirty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5" y="178518"/>
            <a:ext cx="2973839" cy="65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75167"/>
            <a:ext cx="3220811" cy="23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87" y="2641667"/>
            <a:ext cx="3340553" cy="248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/>
          <a:stretch/>
        </p:blipFill>
        <p:spPr bwMode="auto">
          <a:xfrm>
            <a:off x="5856514" y="4885065"/>
            <a:ext cx="3265715" cy="19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6001" y="789805"/>
            <a:ext cx="2751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Mishin</a:t>
            </a:r>
            <a:r>
              <a:rPr lang="en-US" sz="1200" dirty="0" smtClean="0"/>
              <a:t> et al., </a:t>
            </a:r>
            <a:r>
              <a:rPr lang="en-US" sz="1200" i="1" dirty="0" smtClean="0"/>
              <a:t>Phys. Rev. B</a:t>
            </a:r>
            <a:r>
              <a:rPr lang="en-US" sz="1200" dirty="0" smtClean="0"/>
              <a:t> (1999).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7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1195</Words>
  <Application>Microsoft Office PowerPoint</Application>
  <PresentationFormat>On-screen Show (4:3)</PresentationFormat>
  <Paragraphs>158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TJR</dc:creator>
  <cp:lastModifiedBy>Timothy Rupert</cp:lastModifiedBy>
  <cp:revision>200</cp:revision>
  <cp:lastPrinted>2012-10-04T14:53:04Z</cp:lastPrinted>
  <dcterms:created xsi:type="dcterms:W3CDTF">2012-10-01T15:52:57Z</dcterms:created>
  <dcterms:modified xsi:type="dcterms:W3CDTF">2020-07-03T00:23:39Z</dcterms:modified>
</cp:coreProperties>
</file>